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73" r:id="rId4"/>
    <p:sldId id="263" r:id="rId5"/>
    <p:sldId id="302" r:id="rId6"/>
    <p:sldId id="304" r:id="rId7"/>
    <p:sldId id="275" r:id="rId8"/>
    <p:sldId id="303" r:id="rId9"/>
    <p:sldId id="277" r:id="rId10"/>
    <p:sldId id="278" r:id="rId11"/>
    <p:sldId id="276" r:id="rId12"/>
    <p:sldId id="259" r:id="rId13"/>
    <p:sldId id="271" r:id="rId14"/>
    <p:sldId id="291" r:id="rId15"/>
    <p:sldId id="297" r:id="rId16"/>
    <p:sldId id="298" r:id="rId17"/>
    <p:sldId id="294" r:id="rId18"/>
    <p:sldId id="280" r:id="rId19"/>
    <p:sldId id="279" r:id="rId20"/>
    <p:sldId id="292" r:id="rId21"/>
    <p:sldId id="285" r:id="rId22"/>
    <p:sldId id="293" r:id="rId23"/>
    <p:sldId id="299" r:id="rId24"/>
    <p:sldId id="300" r:id="rId25"/>
    <p:sldId id="301" r:id="rId26"/>
    <p:sldId id="295" r:id="rId27"/>
    <p:sldId id="306" r:id="rId28"/>
    <p:sldId id="307" r:id="rId29"/>
    <p:sldId id="308" r:id="rId30"/>
    <p:sldId id="309" r:id="rId31"/>
    <p:sldId id="310" r:id="rId32"/>
    <p:sldId id="282" r:id="rId33"/>
    <p:sldId id="311" r:id="rId34"/>
    <p:sldId id="312" r:id="rId35"/>
    <p:sldId id="281" r:id="rId36"/>
    <p:sldId id="314" r:id="rId37"/>
    <p:sldId id="27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78" d="100"/>
          <a:sy n="78" d="100"/>
        </p:scale>
        <p:origin x="39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feature_selection.RFE.html#sklearn.feature_selection.RF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9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변화 준 점 </a:t>
            </a:r>
            <a:r>
              <a:rPr lang="en-US" altLang="ko-KR" b="0" dirty="0">
                <a:solidFill>
                  <a:schemeClr val="bg1"/>
                </a:solidFill>
              </a:rPr>
              <a:t>:</a:t>
            </a:r>
            <a:r>
              <a:rPr lang="ko-KR" altLang="en-US" b="0" dirty="0">
                <a:solidFill>
                  <a:schemeClr val="bg1"/>
                </a:solidFill>
              </a:rPr>
              <a:t> 오렌지가 정말 감귤의 대체과일</a:t>
            </a:r>
            <a:r>
              <a:rPr lang="en-US" altLang="ko-KR" b="0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감귤의 주 판매시기의 경합 과일들이 영향을 파악하자</a:t>
            </a:r>
            <a:r>
              <a:rPr lang="en-US" altLang="ko-KR" b="0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 도매가격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(</a:t>
            </a:r>
            <a:r>
              <a:rPr lang="ko-KR" altLang="en-US" b="0" dirty="0">
                <a:solidFill>
                  <a:schemeClr val="bg1"/>
                </a:solidFill>
              </a:rPr>
              <a:t>경합 과일들 도매가격</a:t>
            </a:r>
            <a:r>
              <a:rPr lang="en-US" altLang="ko-KR" b="0" dirty="0">
                <a:solidFill>
                  <a:schemeClr val="bg1"/>
                </a:solidFill>
              </a:rPr>
              <a:t>)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인당 가처분소득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수입과일 소비량 </a:t>
            </a:r>
            <a:endParaRPr lang="en-US" altLang="ko-KR" b="0" dirty="0">
              <a:solidFill>
                <a:schemeClr val="bg1"/>
              </a:solidFill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 가구 비율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등등</a:t>
            </a:r>
            <a:r>
              <a:rPr lang="en-US" altLang="ko-KR" b="0" dirty="0">
                <a:solidFill>
                  <a:schemeClr val="bg1"/>
                </a:solidFill>
              </a:rPr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19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4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VIF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Variation Inflation Factor</a:t>
            </a:r>
            <a:r>
              <a:rPr lang="ko-KR" altLang="en-US" dirty="0"/>
              <a:t>의 약자로</a:t>
            </a:r>
            <a:endParaRPr lang="en-US" altLang="ko-KR" dirty="0"/>
          </a:p>
          <a:p>
            <a:r>
              <a:rPr lang="ko-KR" altLang="en-US" dirty="0"/>
              <a:t>다중 공선성을 확인하는 절차</a:t>
            </a:r>
            <a:endParaRPr lang="en-US" altLang="ko-KR" dirty="0"/>
          </a:p>
          <a:p>
            <a:r>
              <a:rPr lang="ko-KR" altLang="en-US" dirty="0"/>
              <a:t>한글로는 </a:t>
            </a:r>
            <a:r>
              <a:rPr lang="en-US" altLang="ko-KR" dirty="0"/>
              <a:t>'</a:t>
            </a:r>
            <a:r>
              <a:rPr lang="ko-KR" altLang="en-US" dirty="0"/>
              <a:t>분산 확대 인자</a:t>
            </a:r>
            <a:r>
              <a:rPr lang="en-US" altLang="ko-KR" dirty="0"/>
              <a:t>' </a:t>
            </a:r>
            <a:r>
              <a:rPr lang="ko-KR" altLang="en-US" dirty="0"/>
              <a:t>또는 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계수</a:t>
            </a:r>
            <a:r>
              <a:rPr lang="en-US" altLang="ko-KR" dirty="0"/>
              <a:t>' </a:t>
            </a:r>
            <a:r>
              <a:rPr lang="ko-KR" altLang="en-US" dirty="0"/>
              <a:t>또는 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요인</a:t>
            </a:r>
            <a:r>
              <a:rPr lang="en-US" altLang="ko-KR" dirty="0"/>
              <a:t>' </a:t>
            </a:r>
            <a:r>
              <a:rPr lang="ko-KR" altLang="en-US" dirty="0"/>
              <a:t>등으로 불린다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RFE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3"/>
              </a:rPr>
              <a:t>RFE (recursive feature elimination)</a:t>
            </a:r>
            <a:r>
              <a:rPr lang="ko-KR" altLang="en-US" dirty="0"/>
              <a:t>는 </a:t>
            </a:r>
            <a:r>
              <a:rPr lang="en-US" altLang="ko-KR" dirty="0"/>
              <a:t>Backward </a:t>
            </a:r>
            <a:r>
              <a:rPr lang="ko-KR" altLang="en-US" dirty="0" err="1"/>
              <a:t>방식중</a:t>
            </a:r>
            <a:r>
              <a:rPr lang="ko-KR" altLang="en-US" dirty="0"/>
              <a:t> 하나로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모든 변수를 우선 다 포함시킨 후 반복해서 학습을 진행하면서 </a:t>
            </a:r>
            <a:endParaRPr lang="en-US" altLang="ko-KR" dirty="0"/>
          </a:p>
          <a:p>
            <a:r>
              <a:rPr lang="ko-KR" altLang="en-US" dirty="0"/>
              <a:t>중요도가 낮은 변수를 하나씩 제거하는 방식이다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6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R2 Score </a:t>
            </a:r>
            <a:r>
              <a:rPr lang="ko-KR" altLang="en-US" b="1" dirty="0">
                <a:solidFill>
                  <a:schemeClr val="tx1"/>
                </a:solidFill>
              </a:rPr>
              <a:t>란</a:t>
            </a:r>
            <a:r>
              <a:rPr lang="en-US" altLang="ko-KR" b="1" dirty="0">
                <a:solidFill>
                  <a:schemeClr val="tx1"/>
                </a:solidFill>
              </a:rPr>
              <a:t>? </a:t>
            </a:r>
            <a:r>
              <a:rPr lang="en-US" altLang="ko-KR" dirty="0">
                <a:solidFill>
                  <a:schemeClr val="tx1"/>
                </a:solidFill>
              </a:rPr>
              <a:t>R-squared</a:t>
            </a:r>
            <a:r>
              <a:rPr lang="ko-KR" altLang="en-US" dirty="0">
                <a:solidFill>
                  <a:schemeClr val="tx1"/>
                </a:solidFill>
              </a:rPr>
              <a:t>는 연구에 사용된 독립변수가 얼마나 적합한지 판단할 때 사용하는 식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2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4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0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5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감귤소비는 어떻게 진행되고 있는가에 대해 과실산업을 조사하게 되었습니다</a:t>
            </a:r>
            <a:r>
              <a:rPr lang="en-US" altLang="ko-KR" dirty="0"/>
              <a:t>. </a:t>
            </a:r>
            <a:r>
              <a:rPr lang="ko-KR" altLang="en-US" dirty="0"/>
              <a:t>우리나라는 수입과일들의 비중이 높아지면서 국내과일소비가 감소하고 있습니다</a:t>
            </a:r>
            <a:r>
              <a:rPr lang="en-US" altLang="ko-KR" dirty="0"/>
              <a:t>. </a:t>
            </a:r>
            <a:r>
              <a:rPr lang="ko-KR" altLang="en-US" dirty="0"/>
              <a:t>현대인들의 과실소비패턴이 변화되면서</a:t>
            </a:r>
            <a:r>
              <a:rPr lang="en-US" altLang="ko-KR" dirty="0"/>
              <a:t>, </a:t>
            </a:r>
            <a:r>
              <a:rPr lang="ko-KR" altLang="en-US" dirty="0"/>
              <a:t>과실소비 형태가 바뀌는 추세입니다</a:t>
            </a:r>
            <a:r>
              <a:rPr lang="en-US" altLang="ko-KR" dirty="0"/>
              <a:t>. </a:t>
            </a:r>
            <a:r>
              <a:rPr lang="ko-KR" altLang="en-US" dirty="0"/>
              <a:t>아침식사대용으로 소비가 늘면서 간편식품군으로 구매패턴이 변하게 되었고 이에 따라 큰 비중을 차지하던 감귤소비 역시 하락세에 접어들었습니다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현실은 이렇습니다</a:t>
            </a:r>
            <a:r>
              <a:rPr lang="en-US" altLang="ko-KR" dirty="0"/>
              <a:t>. </a:t>
            </a:r>
            <a:r>
              <a:rPr lang="ko-KR" altLang="en-US" dirty="0"/>
              <a:t>제주도에서 생산되는 감귤은 국내로 유통되는 과정에서 어느정도 안정한 선을 유지하고 있으나 현대인의 식품소비패턴의 변화로 과실소비가 줄어들면서 남아도는 물량이 많아진 것으로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저희는 문제정의를 </a:t>
            </a:r>
            <a:r>
              <a:rPr lang="en-US" altLang="ko-KR" dirty="0"/>
              <a:t>3</a:t>
            </a:r>
            <a:r>
              <a:rPr lang="ko-KR" altLang="en-US" dirty="0"/>
              <a:t>단계과정을 통해서 내리게 되었습니다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국내 안정적인 감귤생산량에 비해</a:t>
            </a:r>
            <a:r>
              <a:rPr lang="en-US" altLang="ko-KR" dirty="0"/>
              <a:t>, </a:t>
            </a:r>
            <a:r>
              <a:rPr lang="ko-KR" altLang="en-US" dirty="0"/>
              <a:t>줄어들고 있는 과실소비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과실생산은 이미 공급에 비해 수요가 많아 비축되는 재고가 쌓임</a:t>
            </a:r>
            <a:endParaRPr lang="en-US" altLang="ko-KR" dirty="0"/>
          </a:p>
          <a:p>
            <a:r>
              <a:rPr lang="ko-KR" altLang="en-US" dirty="0" err="1"/>
              <a:t>감귤산업중</a:t>
            </a:r>
            <a:r>
              <a:rPr lang="ko-KR" altLang="en-US" dirty="0"/>
              <a:t> </a:t>
            </a:r>
            <a:r>
              <a:rPr lang="en-US" altLang="ko-KR" dirty="0"/>
              <a:t>99.8% </a:t>
            </a:r>
            <a:r>
              <a:rPr lang="ko-KR" altLang="en-US" dirty="0"/>
              <a:t>의 비중을 차지하는 제주감귤산업은 앞으로 어떻게 극복해야 하는지에 대해</a:t>
            </a:r>
            <a:r>
              <a:rPr lang="en-US" altLang="ko-KR" dirty="0"/>
              <a:t>,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2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분석과제에 대한 접근으로 공급량과 소비량을 예측하여 적절한 출하물량 비율을 찾아내는 것을 첫번째 거시적인 목표로 정했습니다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분석목적에 따라 감귤생산량과 현대인의 과실소비패턴을 분석하기로 하였습니다</a:t>
            </a:r>
            <a:r>
              <a:rPr lang="en-US" altLang="ko-KR" dirty="0"/>
              <a:t>. </a:t>
            </a:r>
            <a:r>
              <a:rPr lang="ko-KR" altLang="en-US" dirty="0"/>
              <a:t>농업전수조사자료를 기반으로 기상청자료를 이용하여 공급 예상모형을 만들고</a:t>
            </a:r>
            <a:endParaRPr lang="en-US" altLang="ko-KR" dirty="0"/>
          </a:p>
          <a:p>
            <a:r>
              <a:rPr lang="ko-KR" altLang="en-US" dirty="0"/>
              <a:t>농식품부 조사자료를 통계청자료와 함께 분석하여 수요예상 모형을 만든다면 </a:t>
            </a:r>
            <a:r>
              <a:rPr lang="en-US" altLang="ko-KR" dirty="0"/>
              <a:t>, </a:t>
            </a:r>
            <a:r>
              <a:rPr lang="ko-KR" altLang="en-US" dirty="0"/>
              <a:t>감귤소비패턴에 따른 </a:t>
            </a:r>
            <a:r>
              <a:rPr lang="ko-KR" altLang="en-US" dirty="0" err="1"/>
              <a:t>감귤출하량과</a:t>
            </a:r>
            <a:r>
              <a:rPr lang="ko-KR" altLang="en-US" dirty="0"/>
              <a:t> 감귤소비량의 추이분석을 </a:t>
            </a:r>
            <a:r>
              <a:rPr lang="ko-KR" altLang="en-US" dirty="0" err="1"/>
              <a:t>할수</a:t>
            </a:r>
            <a:r>
              <a:rPr lang="ko-KR" altLang="en-US" dirty="0"/>
              <a:t> 있겠다고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분석데이터에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농업전수조사 중에서 감귤산업데이터를 뽑아내고</a:t>
            </a:r>
            <a:r>
              <a:rPr lang="en-US" altLang="ko-KR" dirty="0"/>
              <a:t>, </a:t>
            </a:r>
            <a:r>
              <a:rPr lang="ko-KR" altLang="en-US" dirty="0"/>
              <a:t>제주도감귤출하연합회의 통계자료를 이용하여 </a:t>
            </a:r>
            <a:r>
              <a:rPr lang="en-US" altLang="ko-KR" dirty="0"/>
              <a:t>1970</a:t>
            </a:r>
            <a:r>
              <a:rPr lang="ko-KR" altLang="en-US" dirty="0"/>
              <a:t>년부터 감귤생산량을 확인하였고 </a:t>
            </a:r>
            <a:r>
              <a:rPr lang="ko-KR" altLang="en-US" dirty="0" err="1"/>
              <a:t>품종별</a:t>
            </a:r>
            <a:r>
              <a:rPr lang="ko-KR" altLang="en-US" dirty="0"/>
              <a:t> 생산량의 비율을 확인후 기타 데이터들을 분석하였습니다</a:t>
            </a:r>
            <a:r>
              <a:rPr lang="en-US" altLang="ko-KR" dirty="0"/>
              <a:t>. </a:t>
            </a:r>
            <a:r>
              <a:rPr lang="ko-KR" altLang="en-US" dirty="0"/>
              <a:t>감귤재배에 영향이 있는 기후데이터들을 독립변수로 </a:t>
            </a:r>
            <a:r>
              <a:rPr lang="ko-KR" altLang="en-US" dirty="0" err="1"/>
              <a:t>뽑기위해</a:t>
            </a:r>
            <a:r>
              <a:rPr lang="ko-KR" altLang="en-US" dirty="0"/>
              <a:t> 과거 기상청 통계자료를 사용하였고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jp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6300123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미래를 예측하라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11115" y="99391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박수소리">
            <a:hlinkClick r:id="" action="ppaction://media"/>
            <a:extLst>
              <a:ext uri="{FF2B5EF4-FFF2-40B4-BE49-F238E27FC236}">
                <a16:creationId xmlns:a16="http://schemas.microsoft.com/office/drawing/2014/main" id="{D03CDF6E-1517-4956-853A-657F4AB3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8634" y="202096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5CB60-9D5F-4D4D-81A6-2C63F44F2047}"/>
              </a:ext>
            </a:extLst>
          </p:cNvPr>
          <p:cNvSpPr txBox="1"/>
          <p:nvPr/>
        </p:nvSpPr>
        <p:spPr>
          <a:xfrm>
            <a:off x="488586" y="454312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ko-KR" alt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  <a:p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DC8E03-349D-46A7-85D6-55806F9B64ED}"/>
              </a:ext>
            </a:extLst>
          </p:cNvPr>
          <p:cNvCxnSpPr>
            <a:cxnSpLocks/>
          </p:cNvCxnSpPr>
          <p:nvPr/>
        </p:nvCxnSpPr>
        <p:spPr>
          <a:xfrm>
            <a:off x="588730" y="4919870"/>
            <a:ext cx="2949601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1.03334 -0.01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.05261 0.001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1153911" y="6404380"/>
            <a:ext cx="2265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bg1">
                      <a:alpha val="7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제주감귤출하연합회</a:t>
            </a:r>
            <a:endParaRPr lang="en-US" altLang="ko-KR" sz="1050" dirty="0">
              <a:ln>
                <a:solidFill>
                  <a:schemeClr val="bg1">
                    <a:alpha val="7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135550" y="6195250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28112"/>
              </p:ext>
            </p:extLst>
          </p:nvPr>
        </p:nvGraphicFramePr>
        <p:xfrm>
          <a:off x="6977269" y="4163250"/>
          <a:ext cx="451236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56183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256183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분석한다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및 감귤소비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과일가격 그래프에 대한 이미지 검색결과">
            <a:extLst>
              <a:ext uri="{FF2B5EF4-FFF2-40B4-BE49-F238E27FC236}">
                <a16:creationId xmlns:a16="http://schemas.microsoft.com/office/drawing/2014/main" id="{6ED69BC5-FE64-4629-BD6E-D937E84C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58" y="189634"/>
            <a:ext cx="4483239" cy="24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3E8E04-AC1C-4F6E-AAAE-11CE899D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95" r="18178" b="50184"/>
          <a:stretch/>
        </p:blipFill>
        <p:spPr>
          <a:xfrm>
            <a:off x="4049805" y="2138208"/>
            <a:ext cx="7668954" cy="4456439"/>
          </a:xfrm>
          <a:prstGeom prst="rect">
            <a:avLst/>
          </a:prstGeom>
        </p:spPr>
      </p:pic>
      <p:pic>
        <p:nvPicPr>
          <p:cNvPr id="1028" name="Picture 4" descr="과일소비 그래프에 대한 이미지 검색결과">
            <a:extLst>
              <a:ext uri="{FF2B5EF4-FFF2-40B4-BE49-F238E27FC236}">
                <a16:creationId xmlns:a16="http://schemas.microsoft.com/office/drawing/2014/main" id="{267A1876-096D-48A5-AA38-C8C35690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2" y="1942596"/>
            <a:ext cx="4047271" cy="24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과일소비 1인당에 대한 이미지 검색결과">
            <a:extLst>
              <a:ext uri="{FF2B5EF4-FFF2-40B4-BE49-F238E27FC236}">
                <a16:creationId xmlns:a16="http://schemas.microsoft.com/office/drawing/2014/main" id="{FF8B8F10-68F6-485C-A5BD-569E834D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4" y="4881221"/>
            <a:ext cx="2980029" cy="16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C41CCD-2D0A-42F8-856A-7CE176B5D771}"/>
              </a:ext>
            </a:extLst>
          </p:cNvPr>
          <p:cNvSpPr/>
          <p:nvPr/>
        </p:nvSpPr>
        <p:spPr>
          <a:xfrm>
            <a:off x="700235" y="3912540"/>
            <a:ext cx="3204723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섭취량 감소</a:t>
            </a:r>
            <a:endParaRPr lang="en-US" altLang="ko-KR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164905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도외출하량은</a:t>
            </a:r>
            <a:r>
              <a:rPr lang="ko-KR" altLang="en-US" sz="2400" dirty="0"/>
              <a:t> </a:t>
            </a:r>
            <a:r>
              <a:rPr lang="en-US" altLang="ko-KR" sz="2400" dirty="0"/>
              <a:t>2015</a:t>
            </a:r>
            <a:r>
              <a:rPr lang="ko-KR" altLang="en-US" sz="2400" dirty="0"/>
              <a:t>년 이후</a:t>
            </a:r>
            <a:endParaRPr lang="en-US" altLang="ko-KR" sz="2400" dirty="0"/>
          </a:p>
          <a:p>
            <a:pPr algn="ctr"/>
            <a:r>
              <a:rPr lang="ko-KR" altLang="en-US" sz="2000" dirty="0"/>
              <a:t>상품출하 기준에 따라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일정선 유지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과실 가공품 수요 감소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4개 1">
            <a:extLst>
              <a:ext uri="{FF2B5EF4-FFF2-40B4-BE49-F238E27FC236}">
                <a16:creationId xmlns:a16="http://schemas.microsoft.com/office/drawing/2014/main" id="{F5224C93-16F9-479B-9D79-2FF777FE095A}"/>
              </a:ext>
            </a:extLst>
          </p:cNvPr>
          <p:cNvSpPr/>
          <p:nvPr/>
        </p:nvSpPr>
        <p:spPr>
          <a:xfrm>
            <a:off x="9869874" y="871712"/>
            <a:ext cx="467139" cy="40011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906AB-A515-47A1-AC10-FAAA836C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7802"/>
            <a:ext cx="6447372" cy="383543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2DB75D-3F18-45E5-9699-B99746EEB873}"/>
              </a:ext>
            </a:extLst>
          </p:cNvPr>
          <p:cNvSpPr/>
          <p:nvPr/>
        </p:nvSpPr>
        <p:spPr>
          <a:xfrm>
            <a:off x="4490797" y="4972580"/>
            <a:ext cx="866936" cy="269532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88103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021166" y="1041835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팀원 소개</a:t>
            </a:r>
            <a:endParaRPr lang="en-US" altLang="ko-KR" sz="5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3412843" y="1928186"/>
            <a:ext cx="7633253" cy="3008657"/>
            <a:chOff x="2928591" y="844372"/>
            <a:chExt cx="7007633" cy="2740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2928591" y="844372"/>
              <a:ext cx="70076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공통역활      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    데이터 전 처리      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6893729" y="3261468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DA2B6-0703-4ACA-8952-225E522B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5" y="3029384"/>
            <a:ext cx="1377403" cy="1462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23474-B6B2-4360-87AA-EB0EF90B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033" y="3017661"/>
            <a:ext cx="1431634" cy="147131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8CF70-1C13-4052-AC66-4125C59603F2}"/>
              </a:ext>
            </a:extLst>
          </p:cNvPr>
          <p:cNvGrpSpPr/>
          <p:nvPr/>
        </p:nvGrpSpPr>
        <p:grpSpPr>
          <a:xfrm>
            <a:off x="6097493" y="3029383"/>
            <a:ext cx="1581773" cy="1471317"/>
            <a:chOff x="6607861" y="2129848"/>
            <a:chExt cx="1504108" cy="15041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9FDD8D-AF02-4784-AD2F-A11CFC9F26FE}"/>
                </a:ext>
              </a:extLst>
            </p:cNvPr>
            <p:cNvSpPr/>
            <p:nvPr/>
          </p:nvSpPr>
          <p:spPr>
            <a:xfrm>
              <a:off x="6669997" y="2129848"/>
              <a:ext cx="1441972" cy="1494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8212401-A2A4-4DE2-8091-B6C5D5D5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861" y="2129848"/>
              <a:ext cx="1504108" cy="1504108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13F5421-F493-4D15-85A4-5A06BF941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71" y="3029383"/>
            <a:ext cx="1383553" cy="146233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DA7AD8-9385-46E3-B403-634A90E92133}"/>
              </a:ext>
            </a:extLst>
          </p:cNvPr>
          <p:cNvSpPr/>
          <p:nvPr/>
        </p:nvSpPr>
        <p:spPr>
          <a:xfrm>
            <a:off x="3217499" y="2234552"/>
            <a:ext cx="31153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모델링팀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2FD7BE-87A8-4EDC-9817-5E6CC9A2CC9C}"/>
              </a:ext>
            </a:extLst>
          </p:cNvPr>
          <p:cNvSpPr/>
          <p:nvPr/>
        </p:nvSpPr>
        <p:spPr>
          <a:xfrm>
            <a:off x="6293113" y="4723690"/>
            <a:ext cx="1318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공급 수요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예측모델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수요모델링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4AE39-F39B-43F8-B410-DCDB5D0EA45D}"/>
              </a:ext>
            </a:extLst>
          </p:cNvPr>
          <p:cNvSpPr/>
          <p:nvPr/>
        </p:nvSpPr>
        <p:spPr>
          <a:xfrm>
            <a:off x="4679053" y="4954085"/>
            <a:ext cx="1620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기후데이터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정제 </a:t>
            </a:r>
            <a:r>
              <a:rPr lang="ko-KR" altLang="en-US" sz="1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전처리및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07774F-2FBA-4407-9B38-A649D48CCE1E}"/>
              </a:ext>
            </a:extLst>
          </p:cNvPr>
          <p:cNvSpPr/>
          <p:nvPr/>
        </p:nvSpPr>
        <p:spPr>
          <a:xfrm>
            <a:off x="3270380" y="4945685"/>
            <a:ext cx="14461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감귤산업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정제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가공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0A6DF3-137A-4B30-B639-744B968E7B82}"/>
              </a:ext>
            </a:extLst>
          </p:cNvPr>
          <p:cNvSpPr/>
          <p:nvPr/>
        </p:nvSpPr>
        <p:spPr>
          <a:xfrm>
            <a:off x="7932474" y="4945685"/>
            <a:ext cx="1173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감귤가공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1CDFD4-0422-4AC3-873C-2938732BD2CC}"/>
              </a:ext>
            </a:extLst>
          </p:cNvPr>
          <p:cNvSpPr/>
          <p:nvPr/>
        </p:nvSpPr>
        <p:spPr>
          <a:xfrm>
            <a:off x="6210885" y="2251351"/>
            <a:ext cx="3120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감귤 소비 모델링팀</a:t>
            </a:r>
          </a:p>
          <a:p>
            <a:pPr algn="ctr"/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526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6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38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성</a:t>
            </a:r>
            <a:r>
              <a:rPr lang="ko-KR" altLang="en-US" sz="2000"/>
              <a:t>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C00000"/>
                </a:solidFill>
              </a:rPr>
              <a:t>병렬처리</a:t>
            </a:r>
            <a:r>
              <a:rPr lang="ko-KR" altLang="en-US" dirty="0"/>
              <a:t>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>
                <a:solidFill>
                  <a:srgbClr val="C00000"/>
                </a:solidFill>
              </a:rPr>
              <a:t>Overfitting </a:t>
            </a:r>
            <a:r>
              <a:rPr lang="ko-KR" altLang="en-US" dirty="0" err="1">
                <a:solidFill>
                  <a:srgbClr val="C00000"/>
                </a:solidFill>
              </a:rPr>
              <a:t>과적합</a:t>
            </a:r>
            <a:r>
              <a:rPr lang="ko-KR" altLang="en-US" dirty="0">
                <a:solidFill>
                  <a:srgbClr val="C00000"/>
                </a:solidFill>
              </a:rPr>
              <a:t> 방지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F9EE3A-89C7-4D0A-B65B-D8DB1AC52E39}"/>
              </a:ext>
            </a:extLst>
          </p:cNvPr>
          <p:cNvGrpSpPr/>
          <p:nvPr/>
        </p:nvGrpSpPr>
        <p:grpSpPr>
          <a:xfrm>
            <a:off x="697440" y="3485165"/>
            <a:ext cx="5175494" cy="2987145"/>
            <a:chOff x="540327" y="1394479"/>
            <a:chExt cx="2826328" cy="31567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0645046-C12F-4E67-ACCA-4D026C22531E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EDBA353-4F3B-4359-93A4-0B80C4D0C3F7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F1833F"/>
                  </a:solidFill>
                </a:rPr>
                <a:t>기존 연구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 err="1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기존 연구 한계점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241220-6743-4E90-B298-7246F9635C89}"/>
              </a:ext>
            </a:extLst>
          </p:cNvPr>
          <p:cNvSpPr/>
          <p:nvPr/>
        </p:nvSpPr>
        <p:spPr>
          <a:xfrm>
            <a:off x="2036126" y="2495005"/>
            <a:ext cx="856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감귤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생과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가공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수출량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57D959-21F4-4EB4-8488-F98653A856CF}"/>
              </a:ext>
            </a:extLst>
          </p:cNvPr>
          <p:cNvGrpSpPr/>
          <p:nvPr/>
        </p:nvGrpSpPr>
        <p:grpSpPr>
          <a:xfrm>
            <a:off x="899758" y="4317409"/>
            <a:ext cx="4491502" cy="1934977"/>
            <a:chOff x="-1298574" y="6412903"/>
            <a:chExt cx="4491502" cy="19349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7D157C-6EFE-407A-A87B-5A0CEF698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41424" y="6783409"/>
              <a:ext cx="3409950" cy="590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39C4F9-9A43-4053-AF96-4283DFBB6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338"/>
            <a:stretch/>
          </p:blipFill>
          <p:spPr>
            <a:xfrm>
              <a:off x="-1263649" y="7831246"/>
              <a:ext cx="4456577" cy="5166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90D8F1-91DD-4D81-8B10-CE08E70FD1CD}"/>
                </a:ext>
              </a:extLst>
            </p:cNvPr>
            <p:cNvSpPr txBox="1"/>
            <p:nvPr/>
          </p:nvSpPr>
          <p:spPr>
            <a:xfrm>
              <a:off x="-1298574" y="6412903"/>
              <a:ext cx="3751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과수부문의 장기 수급전망과 정책과제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(1993)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4A479-5CE1-4E7F-99C3-1A266D86858B}"/>
                </a:ext>
              </a:extLst>
            </p:cNvPr>
            <p:cNvSpPr txBox="1"/>
            <p:nvPr/>
          </p:nvSpPr>
          <p:spPr>
            <a:xfrm>
              <a:off x="-1263649" y="7528153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주요 채소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과일의 수급함수 추정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(2000)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6B0CFC-7F0B-4100-BAD2-C7EBFFD97A32}"/>
              </a:ext>
            </a:extLst>
          </p:cNvPr>
          <p:cNvGrpSpPr/>
          <p:nvPr/>
        </p:nvGrpSpPr>
        <p:grpSpPr>
          <a:xfrm>
            <a:off x="4511024" y="3004324"/>
            <a:ext cx="2061225" cy="139092"/>
            <a:chOff x="667657" y="4701383"/>
            <a:chExt cx="4661581" cy="1327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D1F1B4-5988-4CFD-8FFE-47EE7EF92C96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0AF8D03-4F4F-40B3-937B-1C1FBF0F48B8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3573E8-FE3A-4638-9226-8A4990C8A8E7}"/>
              </a:ext>
            </a:extLst>
          </p:cNvPr>
          <p:cNvSpPr/>
          <p:nvPr/>
        </p:nvSpPr>
        <p:spPr>
          <a:xfrm>
            <a:off x="6904025" y="4347539"/>
            <a:ext cx="3491100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대체재 가격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오렌지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소득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열대 과일 수입량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BC30C-11BB-47BF-8837-57AF4B197A2A}"/>
              </a:ext>
            </a:extLst>
          </p:cNvPr>
          <p:cNvGrpSpPr/>
          <p:nvPr/>
        </p:nvGrpSpPr>
        <p:grpSpPr>
          <a:xfrm>
            <a:off x="6705600" y="3422527"/>
            <a:ext cx="3491100" cy="726745"/>
            <a:chOff x="7284026" y="1891721"/>
            <a:chExt cx="4322619" cy="98011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89F55CD-3B01-4F3E-8A6A-4DA8A38A8BF3}"/>
                </a:ext>
              </a:extLst>
            </p:cNvPr>
            <p:cNvGrpSpPr/>
            <p:nvPr/>
          </p:nvGrpSpPr>
          <p:grpSpPr>
            <a:xfrm>
              <a:off x="7284026" y="2296322"/>
              <a:ext cx="4322619" cy="575517"/>
              <a:chOff x="7249900" y="1688174"/>
              <a:chExt cx="2489186" cy="60016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DDA8D4D-75F6-4833-B577-401467202BDB}"/>
                  </a:ext>
                </a:extLst>
              </p:cNvPr>
              <p:cNvSpPr/>
              <p:nvPr/>
            </p:nvSpPr>
            <p:spPr>
              <a:xfrm>
                <a:off x="7362361" y="168817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C344C2-7A72-434B-8A24-3009A39299E1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E1190F-C5A1-4F0F-996C-1A41B4A0DCCA}"/>
                </a:ext>
              </a:extLst>
            </p:cNvPr>
            <p:cNvSpPr/>
            <p:nvPr/>
          </p:nvSpPr>
          <p:spPr>
            <a:xfrm>
              <a:off x="8068840" y="1891721"/>
              <a:ext cx="3012242" cy="871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설명 변수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758532-6831-4C1C-8799-49B680405A83}"/>
              </a:ext>
            </a:extLst>
          </p:cNvPr>
          <p:cNvGrpSpPr/>
          <p:nvPr/>
        </p:nvGrpSpPr>
        <p:grpSpPr>
          <a:xfrm>
            <a:off x="-964097" y="-38000"/>
            <a:ext cx="12933280" cy="6858000"/>
            <a:chOff x="-964097" y="-38000"/>
            <a:chExt cx="12933280" cy="68580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31A6E48-0E4B-4F7C-A228-2AC219B4A32C}"/>
                </a:ext>
              </a:extLst>
            </p:cNvPr>
            <p:cNvSpPr/>
            <p:nvPr/>
          </p:nvSpPr>
          <p:spPr>
            <a:xfrm>
              <a:off x="6380811" y="23933"/>
              <a:ext cx="5588372" cy="3362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FB1406-B56E-4570-9344-071AEE0F96B4}"/>
                </a:ext>
              </a:extLst>
            </p:cNvPr>
            <p:cNvSpPr/>
            <p:nvPr/>
          </p:nvSpPr>
          <p:spPr>
            <a:xfrm>
              <a:off x="373628" y="-38000"/>
              <a:ext cx="650555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BCE5B3C-F884-4853-8F00-1C6AF46C953A}"/>
                </a:ext>
              </a:extLst>
            </p:cNvPr>
            <p:cNvGrpSpPr/>
            <p:nvPr/>
          </p:nvGrpSpPr>
          <p:grpSpPr>
            <a:xfrm>
              <a:off x="-964097" y="2835302"/>
              <a:ext cx="5995090" cy="3914059"/>
              <a:chOff x="9023238" y="1518600"/>
              <a:chExt cx="6096000" cy="3914059"/>
            </a:xfrm>
          </p:grpSpPr>
          <p:sp>
            <p:nvSpPr>
              <p:cNvPr id="67" name="칠각형 66">
                <a:extLst>
                  <a:ext uri="{FF2B5EF4-FFF2-40B4-BE49-F238E27FC236}">
                    <a16:creationId xmlns:a16="http://schemas.microsoft.com/office/drawing/2014/main" id="{714335ED-34B9-4513-A4BA-E7531AF5FC07}"/>
                  </a:ext>
                </a:extLst>
              </p:cNvPr>
              <p:cNvSpPr/>
              <p:nvPr/>
            </p:nvSpPr>
            <p:spPr>
              <a:xfrm>
                <a:off x="10417209" y="2341554"/>
                <a:ext cx="3308059" cy="3091105"/>
              </a:xfrm>
              <a:prstGeom prst="heptagon">
                <a:avLst/>
              </a:prstGeom>
              <a:solidFill>
                <a:srgbClr val="FD9D33"/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E8EEEDA-92CC-4D7C-BD94-2AA9D5AF2F04}"/>
                  </a:ext>
                </a:extLst>
              </p:cNvPr>
              <p:cNvGrpSpPr/>
              <p:nvPr/>
            </p:nvGrpSpPr>
            <p:grpSpPr>
              <a:xfrm>
                <a:off x="11970506" y="1518600"/>
                <a:ext cx="959526" cy="1478584"/>
                <a:chOff x="9366991" y="4033601"/>
                <a:chExt cx="959526" cy="1478584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90D3425B-648F-4AEF-AD06-4698E3F489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2582"/>
                <a:stretch/>
              </p:blipFill>
              <p:spPr>
                <a:xfrm rot="156451" flipH="1">
                  <a:off x="9366991" y="4033601"/>
                  <a:ext cx="959526" cy="1478584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4BCDDA4A-D8F1-416B-8F59-A14574971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2582"/>
                <a:stretch/>
              </p:blipFill>
              <p:spPr>
                <a:xfrm rot="1880870" flipH="1">
                  <a:off x="9416271" y="4383117"/>
                  <a:ext cx="524458" cy="1004919"/>
                </a:xfrm>
                <a:prstGeom prst="rect">
                  <a:avLst/>
                </a:prstGeom>
              </p:spPr>
            </p:pic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7CD3A6-CD83-4D88-87F1-0BB75F173BEC}"/>
                  </a:ext>
                </a:extLst>
              </p:cNvPr>
              <p:cNvSpPr/>
              <p:nvPr/>
            </p:nvSpPr>
            <p:spPr>
              <a:xfrm>
                <a:off x="9023238" y="2712540"/>
                <a:ext cx="6096000" cy="2382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오렌지가 정말</a:t>
                </a:r>
                <a:endParaRPr lang="en-US" altLang="ko-KR" sz="24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감귤의 대체과일</a:t>
                </a:r>
                <a:r>
                  <a:rPr lang="en-US" altLang="ko-KR" sz="2400" b="1" dirty="0">
                    <a:solidFill>
                      <a:schemeClr val="bg1">
                        <a:lumMod val="95000"/>
                      </a:schemeClr>
                    </a:solidFill>
                  </a:rPr>
                  <a:t>?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7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>
                        <a:lumMod val="95000"/>
                      </a:schemeClr>
                    </a:solidFill>
                  </a:rPr>
                  <a:t>감귤의 판매시기 고려한</a:t>
                </a:r>
                <a:endParaRPr lang="en-US" altLang="ko-KR" sz="14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>
                        <a:lumMod val="95000"/>
                      </a:schemeClr>
                    </a:solidFill>
                  </a:rPr>
                  <a:t>경합과일 재선정 및 추가</a:t>
                </a:r>
                <a:endParaRPr lang="en-US" altLang="ko-KR" sz="14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BC9273-D061-41E7-B5D6-C037C7D6201C}"/>
              </a:ext>
            </a:extLst>
          </p:cNvPr>
          <p:cNvGrpSpPr/>
          <p:nvPr/>
        </p:nvGrpSpPr>
        <p:grpSpPr>
          <a:xfrm>
            <a:off x="1671078" y="639002"/>
            <a:ext cx="5995090" cy="3914059"/>
            <a:chOff x="9023238" y="1518600"/>
            <a:chExt cx="6096000" cy="3914059"/>
          </a:xfrm>
        </p:grpSpPr>
        <p:sp>
          <p:nvSpPr>
            <p:cNvPr id="57" name="칠각형 56">
              <a:extLst>
                <a:ext uri="{FF2B5EF4-FFF2-40B4-BE49-F238E27FC236}">
                  <a16:creationId xmlns:a16="http://schemas.microsoft.com/office/drawing/2014/main" id="{7963127D-3D20-482D-812B-FC14659DC7D3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FAAECF8-596B-452E-AF99-472AA73992E2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E7A3EE8-3622-4E23-871A-5F5CEBD1B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718D0EB-0440-4896-8807-18F62A1D3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F87EAA7-E755-48CF-9B37-CED75957D305}"/>
                </a:ext>
              </a:extLst>
            </p:cNvPr>
            <p:cNvSpPr/>
            <p:nvPr/>
          </p:nvSpPr>
          <p:spPr>
            <a:xfrm>
              <a:off x="9023238" y="2826840"/>
              <a:ext cx="6096000" cy="20820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 가구 비율</a:t>
              </a:r>
              <a:endParaRPr lang="en-US" altLang="ko-KR" sz="7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혼자 사는 사람은 과일을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잘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안먹는가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귤은 먹기 편하니까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오히려 더 긍정적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064E97-AB9D-4F62-8302-CA747E21E142}"/>
              </a:ext>
            </a:extLst>
          </p:cNvPr>
          <p:cNvGrpSpPr/>
          <p:nvPr/>
        </p:nvGrpSpPr>
        <p:grpSpPr>
          <a:xfrm>
            <a:off x="7795557" y="2722136"/>
            <a:ext cx="5688732" cy="3523768"/>
            <a:chOff x="9023238" y="1518600"/>
            <a:chExt cx="6096000" cy="3914059"/>
          </a:xfrm>
        </p:grpSpPr>
        <p:sp>
          <p:nvSpPr>
            <p:cNvPr id="52" name="칠각형 51">
              <a:extLst>
                <a:ext uri="{FF2B5EF4-FFF2-40B4-BE49-F238E27FC236}">
                  <a16:creationId xmlns:a16="http://schemas.microsoft.com/office/drawing/2014/main" id="{7AC9AE1A-D55A-45DA-A00E-4D97E63E933F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82BEB9-5A52-4A45-968E-999209C6B0FE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C3C386C-BACC-4A22-8F2E-20C9382424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13CB059-4468-4248-8BC2-359889902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C20D417-6DEC-41F6-B529-E2051E061809}"/>
                </a:ext>
              </a:extLst>
            </p:cNvPr>
            <p:cNvSpPr/>
            <p:nvPr/>
          </p:nvSpPr>
          <p:spPr>
            <a:xfrm>
              <a:off x="9023238" y="2826840"/>
              <a:ext cx="6096000" cy="21897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수입과일 소비량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다양해진 선택지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망고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체리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자몽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아보카도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…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DF518-A33B-4960-A042-E2BD169C1F71}"/>
              </a:ext>
            </a:extLst>
          </p:cNvPr>
          <p:cNvGrpSpPr/>
          <p:nvPr/>
        </p:nvGrpSpPr>
        <p:grpSpPr>
          <a:xfrm>
            <a:off x="5112895" y="-443669"/>
            <a:ext cx="5995090" cy="3834547"/>
            <a:chOff x="9023238" y="1339698"/>
            <a:chExt cx="6096000" cy="3834547"/>
          </a:xfrm>
        </p:grpSpPr>
        <p:sp>
          <p:nvSpPr>
            <p:cNvPr id="41" name="칠각형 40">
              <a:extLst>
                <a:ext uri="{FF2B5EF4-FFF2-40B4-BE49-F238E27FC236}">
                  <a16:creationId xmlns:a16="http://schemas.microsoft.com/office/drawing/2014/main" id="{0444AB0E-D011-4009-AEB3-23354B9B51BC}"/>
                </a:ext>
              </a:extLst>
            </p:cNvPr>
            <p:cNvSpPr/>
            <p:nvPr/>
          </p:nvSpPr>
          <p:spPr>
            <a:xfrm>
              <a:off x="10417209" y="2083140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F971123-71F3-4032-8421-2B634ECD370F}"/>
                </a:ext>
              </a:extLst>
            </p:cNvPr>
            <p:cNvGrpSpPr/>
            <p:nvPr/>
          </p:nvGrpSpPr>
          <p:grpSpPr>
            <a:xfrm>
              <a:off x="11970506" y="1339698"/>
              <a:ext cx="959526" cy="1533337"/>
              <a:chOff x="9366991" y="3854699"/>
              <a:chExt cx="959526" cy="1533337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D61B936-7018-4177-BCDC-8191E10A98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3854699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B999B4C-D48C-4B7C-A5ED-65601238A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54ADF2F-A7BA-4723-A9AD-8690405EC887}"/>
                </a:ext>
              </a:extLst>
            </p:cNvPr>
            <p:cNvSpPr/>
            <p:nvPr/>
          </p:nvSpPr>
          <p:spPr>
            <a:xfrm>
              <a:off x="9023238" y="2419338"/>
              <a:ext cx="6096000" cy="24975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인당 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가처분 소득＂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실제 소비와 연관성이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가장 높은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가처분 소득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73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06FD40A-BD89-446D-B2D9-C1F8F3E1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011" y="125499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1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과정 개요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467108-259F-4231-A62B-DC13CC58043B}"/>
              </a:ext>
            </a:extLst>
          </p:cNvPr>
          <p:cNvSpPr/>
          <p:nvPr/>
        </p:nvSpPr>
        <p:spPr>
          <a:xfrm>
            <a:off x="464457" y="2341056"/>
            <a:ext cx="282026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CCA4073-3054-4A47-9EC0-45F2C7B61537}"/>
              </a:ext>
            </a:extLst>
          </p:cNvPr>
          <p:cNvSpPr/>
          <p:nvPr/>
        </p:nvSpPr>
        <p:spPr>
          <a:xfrm>
            <a:off x="3506969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4529C788-3BA2-4E26-B2FD-C835E5EB6728}"/>
              </a:ext>
            </a:extLst>
          </p:cNvPr>
          <p:cNvSpPr/>
          <p:nvPr/>
        </p:nvSpPr>
        <p:spPr>
          <a:xfrm>
            <a:off x="6443184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변수 선택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DF35357-7AB2-4666-913C-FEB0A99F0545}"/>
              </a:ext>
            </a:extLst>
          </p:cNvPr>
          <p:cNvSpPr/>
          <p:nvPr/>
        </p:nvSpPr>
        <p:spPr>
          <a:xfrm>
            <a:off x="9379399" y="2293717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E04F6FD-A65E-415D-83C8-5DC7AA7FCA85}"/>
              </a:ext>
            </a:extLst>
          </p:cNvPr>
          <p:cNvSpPr/>
          <p:nvPr/>
        </p:nvSpPr>
        <p:spPr>
          <a:xfrm>
            <a:off x="5989261" y="5247788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검증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CBC7D6AB-3C37-412D-B12F-04DA8BEF30AB}"/>
              </a:ext>
            </a:extLst>
          </p:cNvPr>
          <p:cNvSpPr/>
          <p:nvPr/>
        </p:nvSpPr>
        <p:spPr>
          <a:xfrm>
            <a:off x="9052528" y="5247788"/>
            <a:ext cx="2755156" cy="685800"/>
          </a:xfrm>
          <a:prstGeom prst="homePlate">
            <a:avLst>
              <a:gd name="adj" fmla="val 0"/>
            </a:avLst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 예측모델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499C86-52D8-4856-A4A9-3BBF3890A21C}"/>
              </a:ext>
            </a:extLst>
          </p:cNvPr>
          <p:cNvGrpSpPr/>
          <p:nvPr/>
        </p:nvGrpSpPr>
        <p:grpSpPr>
          <a:xfrm>
            <a:off x="697071" y="3252480"/>
            <a:ext cx="2306939" cy="3258679"/>
            <a:chOff x="359245" y="3252480"/>
            <a:chExt cx="2662181" cy="37604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E12B6F-57E6-4F7A-B9DC-68ABB0817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37" b="85333"/>
            <a:stretch/>
          </p:blipFill>
          <p:spPr>
            <a:xfrm>
              <a:off x="464457" y="3967025"/>
              <a:ext cx="2556969" cy="6084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4D06B1-2D77-4E4D-8905-8C77D421F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474" b="88611"/>
            <a:stretch/>
          </p:blipFill>
          <p:spPr>
            <a:xfrm>
              <a:off x="513486" y="6231907"/>
              <a:ext cx="2286388" cy="7810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A33469D-50F1-480F-B3B3-799C791E0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869" b="94167"/>
            <a:stretch/>
          </p:blipFill>
          <p:spPr>
            <a:xfrm>
              <a:off x="359245" y="4764653"/>
              <a:ext cx="2192221" cy="40005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EBBA2D-53BD-4465-B2A7-56547FC43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70" r="76332" b="88857"/>
            <a:stretch/>
          </p:blipFill>
          <p:spPr>
            <a:xfrm>
              <a:off x="513486" y="5318074"/>
              <a:ext cx="1714500" cy="76419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E3BF6F2-BFCC-4E58-BDEF-9B8FC6A93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10" r="32512"/>
            <a:stretch/>
          </p:blipFill>
          <p:spPr>
            <a:xfrm>
              <a:off x="445720" y="3252480"/>
              <a:ext cx="2049830" cy="572004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363B11F-8014-4693-ABE5-12BA5471C914}"/>
              </a:ext>
            </a:extLst>
          </p:cNvPr>
          <p:cNvSpPr txBox="1"/>
          <p:nvPr/>
        </p:nvSpPr>
        <p:spPr>
          <a:xfrm>
            <a:off x="9466936" y="3196393"/>
            <a:ext cx="2981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GradientBoost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RandomForest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18B9A-F148-43E6-B6B5-7E7E8B6BE10C}"/>
              </a:ext>
            </a:extLst>
          </p:cNvPr>
          <p:cNvSpPr txBox="1"/>
          <p:nvPr/>
        </p:nvSpPr>
        <p:spPr>
          <a:xfrm>
            <a:off x="3635108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0FF704-7C6D-438F-98F3-9F4F8ED6F680}"/>
              </a:ext>
            </a:extLst>
          </p:cNvPr>
          <p:cNvSpPr txBox="1"/>
          <p:nvPr/>
        </p:nvSpPr>
        <p:spPr>
          <a:xfrm>
            <a:off x="6439084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다중공선성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변수 제거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7F628C5-2576-4BCB-A1CE-5640A08E32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10403609" y="45933"/>
            <a:ext cx="1381990" cy="15400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1A06F1-D50C-4F94-ACD0-113FC4AB6DD7}"/>
              </a:ext>
            </a:extLst>
          </p:cNvPr>
          <p:cNvSpPr txBox="1"/>
          <p:nvPr/>
        </p:nvSpPr>
        <p:spPr>
          <a:xfrm>
            <a:off x="5975372" y="6076264"/>
            <a:ext cx="23635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R2 score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4A58872-D3DE-4B29-8190-A9ADC2CB6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9130546" y="45933"/>
            <a:ext cx="1381990" cy="154000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04618F0-61B2-40F2-9E83-9021F12961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797301" y="45933"/>
            <a:ext cx="1381990" cy="1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7282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전처리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615625-3757-418B-A0A0-B1A95FE21D9E}"/>
              </a:ext>
            </a:extLst>
          </p:cNvPr>
          <p:cNvSpPr/>
          <p:nvPr/>
        </p:nvSpPr>
        <p:spPr>
          <a:xfrm>
            <a:off x="4076700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AC8964-CCD0-4B70-8C4E-4B02C78066B8}"/>
              </a:ext>
            </a:extLst>
          </p:cNvPr>
          <p:cNvSpPr/>
          <p:nvPr/>
        </p:nvSpPr>
        <p:spPr>
          <a:xfrm>
            <a:off x="513486" y="2040961"/>
            <a:ext cx="172354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도매가격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D3EF94D-42A3-4209-A8A3-E0259EF5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529657" y="4948384"/>
            <a:ext cx="1381990" cy="154000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37CF9B-DB20-4E8F-ABA3-4E3A594883B1}"/>
              </a:ext>
            </a:extLst>
          </p:cNvPr>
          <p:cNvSpPr/>
          <p:nvPr/>
        </p:nvSpPr>
        <p:spPr>
          <a:xfrm>
            <a:off x="8652567" y="2040961"/>
            <a:ext cx="262764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수입 개방화율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E685FC-A40A-448C-802D-69F2D4207FE4}"/>
              </a:ext>
            </a:extLst>
          </p:cNvPr>
          <p:cNvSpPr/>
          <p:nvPr/>
        </p:nvSpPr>
        <p:spPr>
          <a:xfrm>
            <a:off x="4375309" y="2040961"/>
            <a:ext cx="336983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인당 가처분 소득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BFE23B-EBFC-4B29-91A8-239BEC134298}"/>
              </a:ext>
            </a:extLst>
          </p:cNvPr>
          <p:cNvSpPr txBox="1"/>
          <p:nvPr/>
        </p:nvSpPr>
        <p:spPr>
          <a:xfrm>
            <a:off x="493501" y="3429000"/>
            <a:ext cx="33041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생산자 물가지수 반영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명목가격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실질가격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DEF494-9426-4CEC-8B95-D9BB3CC8DEFD}"/>
              </a:ext>
            </a:extLst>
          </p:cNvPr>
          <p:cNvSpPr txBox="1"/>
          <p:nvPr/>
        </p:nvSpPr>
        <p:spPr>
          <a:xfrm>
            <a:off x="4669631" y="3394344"/>
            <a:ext cx="2669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디플레이터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실질소득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012660-A755-438A-BBDB-B0E406C6AA93}"/>
              </a:ext>
            </a:extLst>
          </p:cNvPr>
          <p:cNvSpPr txBox="1"/>
          <p:nvPr/>
        </p:nvSpPr>
        <p:spPr>
          <a:xfrm>
            <a:off x="8871604" y="3286283"/>
            <a:ext cx="28568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결측 데이터는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ffill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전년도 데이터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 외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46EA1-CE02-41AA-BC8E-FEEFA171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57" y="5493670"/>
            <a:ext cx="9038052" cy="91540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1BA35D-6387-4329-8272-35CBE2EA7A89}"/>
              </a:ext>
            </a:extLst>
          </p:cNvPr>
          <p:cNvGrpSpPr/>
          <p:nvPr/>
        </p:nvGrpSpPr>
        <p:grpSpPr>
          <a:xfrm>
            <a:off x="458266" y="2740081"/>
            <a:ext cx="11289260" cy="73376"/>
            <a:chOff x="667657" y="4701383"/>
            <a:chExt cx="4661581" cy="13277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F3ADAAF-66BD-4C7A-AA00-BB075D5DC920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452063B-04C9-49E7-98CE-055097F5BE2B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D808BF-BE5E-4588-ACE7-64FA74D3961E}"/>
              </a:ext>
            </a:extLst>
          </p:cNvPr>
          <p:cNvSpPr/>
          <p:nvPr/>
        </p:nvSpPr>
        <p:spPr>
          <a:xfrm>
            <a:off x="8185672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364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변수 선택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B13672-C180-4C1D-AD02-383B37398C78}"/>
              </a:ext>
            </a:extLst>
          </p:cNvPr>
          <p:cNvGrpSpPr/>
          <p:nvPr/>
        </p:nvGrpSpPr>
        <p:grpSpPr>
          <a:xfrm>
            <a:off x="340826" y="2560370"/>
            <a:ext cx="6273468" cy="3796045"/>
            <a:chOff x="246062" y="2597114"/>
            <a:chExt cx="4326832" cy="27173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EF0BA-F2AB-4DFF-BADD-34E65177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62" y="2597114"/>
              <a:ext cx="2409357" cy="21563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79951E-6564-438A-91A1-D9965E5E5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004" y="2891634"/>
              <a:ext cx="2692890" cy="2422862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41F9573C-5E4F-474B-B393-1E653BB04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1" y="2660219"/>
            <a:ext cx="2291220" cy="36420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5FCD0F-AC6A-47EA-803B-4D9C7FF3CCBD}"/>
              </a:ext>
            </a:extLst>
          </p:cNvPr>
          <p:cNvSpPr txBox="1"/>
          <p:nvPr/>
        </p:nvSpPr>
        <p:spPr>
          <a:xfrm>
            <a:off x="9372097" y="2408221"/>
            <a:ext cx="229122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개중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변수 추출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4CC6B-FC9B-44CF-9363-816406F831EB}"/>
              </a:ext>
            </a:extLst>
          </p:cNvPr>
          <p:cNvSpPr txBox="1"/>
          <p:nvPr/>
        </p:nvSpPr>
        <p:spPr>
          <a:xfrm>
            <a:off x="369207" y="1874247"/>
            <a:ext cx="8305476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다중공선성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B3274-92F2-4CC6-8252-DD9FFB2D126F}"/>
              </a:ext>
            </a:extLst>
          </p:cNvPr>
          <p:cNvSpPr txBox="1"/>
          <p:nvPr/>
        </p:nvSpPr>
        <p:spPr>
          <a:xfrm>
            <a:off x="9243465" y="1874247"/>
            <a:ext cx="2548485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변수 선택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8068F-5D16-40D9-864E-ACB4FB304E46}"/>
              </a:ext>
            </a:extLst>
          </p:cNvPr>
          <p:cNvSpPr/>
          <p:nvPr/>
        </p:nvSpPr>
        <p:spPr>
          <a:xfrm>
            <a:off x="9252480" y="3355366"/>
            <a:ext cx="2783733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수입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1</a:t>
            </a:r>
            <a:r>
              <a:rPr lang="ko-KR" altLang="en-US" b="1" dirty="0" err="1"/>
              <a:t>인가구</a:t>
            </a:r>
            <a:r>
              <a:rPr lang="ko-KR" altLang="en-US" b="1" dirty="0"/>
              <a:t> 비율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신선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가공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감귤 도매가격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오렌지 도매가격</a:t>
            </a:r>
            <a:endParaRPr lang="en-US" altLang="ko-KR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74F646-000C-45A8-B641-9CD50C43917D}"/>
              </a:ext>
            </a:extLst>
          </p:cNvPr>
          <p:cNvSpPr/>
          <p:nvPr/>
        </p:nvSpPr>
        <p:spPr>
          <a:xfrm>
            <a:off x="1320924" y="5899112"/>
            <a:ext cx="14312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Pair Plot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9C40FD-1ECE-4B5A-8D93-926D70AFD426}"/>
              </a:ext>
            </a:extLst>
          </p:cNvPr>
          <p:cNvSpPr/>
          <p:nvPr/>
        </p:nvSpPr>
        <p:spPr>
          <a:xfrm>
            <a:off x="3834150" y="2632271"/>
            <a:ext cx="16417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Heat Map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E93FA6-12D8-4DFC-819D-9555DAF31B1B}"/>
              </a:ext>
            </a:extLst>
          </p:cNvPr>
          <p:cNvSpPr/>
          <p:nvPr/>
        </p:nvSpPr>
        <p:spPr>
          <a:xfrm>
            <a:off x="10160878" y="6278579"/>
            <a:ext cx="7136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RFE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C75D9E-8681-437F-977E-7384BD100D77}"/>
              </a:ext>
            </a:extLst>
          </p:cNvPr>
          <p:cNvSpPr/>
          <p:nvPr/>
        </p:nvSpPr>
        <p:spPr>
          <a:xfrm flipH="1">
            <a:off x="6753389" y="6250147"/>
            <a:ext cx="1747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VIF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58079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빌딩, 건설, 파이프 아이콘">
            <a:extLst>
              <a:ext uri="{FF2B5EF4-FFF2-40B4-BE49-F238E27FC236}">
                <a16:creationId xmlns:a16="http://schemas.microsoft.com/office/drawing/2014/main" id="{0452599E-52CD-4BEC-B1AC-FC3519EF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7124">
            <a:off x="2954962" y="571243"/>
            <a:ext cx="6476425" cy="64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827A34-C6E5-4510-8AB5-8E3EC9931D86}"/>
              </a:ext>
            </a:extLst>
          </p:cNvPr>
          <p:cNvSpPr/>
          <p:nvPr/>
        </p:nvSpPr>
        <p:spPr>
          <a:xfrm>
            <a:off x="4678157" y="3209663"/>
            <a:ext cx="2701907" cy="7723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C43A5D-96C6-4F56-8055-B699DEAD4C32}"/>
              </a:ext>
            </a:extLst>
          </p:cNvPr>
          <p:cNvSpPr txBox="1"/>
          <p:nvPr/>
        </p:nvSpPr>
        <p:spPr>
          <a:xfrm>
            <a:off x="4987236" y="3286236"/>
            <a:ext cx="229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Pipeline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2BBEEF-FF3D-42B0-B985-D4224CEF1F9C}"/>
              </a:ext>
            </a:extLst>
          </p:cNvPr>
          <p:cNvSpPr txBox="1"/>
          <p:nvPr/>
        </p:nvSpPr>
        <p:spPr>
          <a:xfrm>
            <a:off x="-230111" y="2188349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Train / Test Set Split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8B75E-AA4F-45B9-81E9-FA9AC90E9381}"/>
              </a:ext>
            </a:extLst>
          </p:cNvPr>
          <p:cNvSpPr txBox="1"/>
          <p:nvPr/>
        </p:nvSpPr>
        <p:spPr>
          <a:xfrm>
            <a:off x="3193872" y="5751221"/>
            <a:ext cx="3486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Standard Scaling</a:t>
            </a:r>
          </a:p>
          <a:p>
            <a:pPr algn="ctr"/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MinMax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 Scaling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3F64C4-4ACF-4B21-9D63-036625D03051}"/>
              </a:ext>
            </a:extLst>
          </p:cNvPr>
          <p:cNvSpPr txBox="1"/>
          <p:nvPr/>
        </p:nvSpPr>
        <p:spPr>
          <a:xfrm>
            <a:off x="7124325" y="962608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GridSearchCV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Hyper Parameter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784B98-0147-432E-A590-598AD5B1CA39}"/>
              </a:ext>
            </a:extLst>
          </p:cNvPr>
          <p:cNvSpPr txBox="1"/>
          <p:nvPr/>
        </p:nvSpPr>
        <p:spPr>
          <a:xfrm>
            <a:off x="1305933" y="5491003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Scaling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990150-38B7-4493-92D1-16832D8CFEB1}"/>
              </a:ext>
            </a:extLst>
          </p:cNvPr>
          <p:cNvSpPr txBox="1"/>
          <p:nvPr/>
        </p:nvSpPr>
        <p:spPr>
          <a:xfrm>
            <a:off x="6413791" y="4488448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Model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EF903F-9BF8-4B14-97E3-441D398C15E1}"/>
              </a:ext>
            </a:extLst>
          </p:cNvPr>
          <p:cNvSpPr txBox="1"/>
          <p:nvPr/>
        </p:nvSpPr>
        <p:spPr>
          <a:xfrm>
            <a:off x="8568305" y="4970827"/>
            <a:ext cx="3486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Linear Regression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With Lasso, Ridge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Gradient Descent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Random Forest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Support Vector Regressor</a:t>
            </a:r>
          </a:p>
        </p:txBody>
      </p:sp>
    </p:spTree>
    <p:extLst>
      <p:ext uri="{BB962C8B-B14F-4D97-AF65-F5344CB8AC3E}">
        <p14:creationId xmlns:p14="http://schemas.microsoft.com/office/powerpoint/2010/main" val="140624821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282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5D5DA-2B5F-4BBA-B30C-36C75E2E9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"/>
          <a:stretch/>
        </p:blipFill>
        <p:spPr>
          <a:xfrm>
            <a:off x="565140" y="1850234"/>
            <a:ext cx="10756003" cy="4507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17F7FC-9608-411C-A6DA-413E411A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34" y="460608"/>
            <a:ext cx="4293146" cy="1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3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E3354-1A4E-40DC-8636-54D78A0E5595}"/>
              </a:ext>
            </a:extLst>
          </p:cNvPr>
          <p:cNvSpPr/>
          <p:nvPr/>
        </p:nvSpPr>
        <p:spPr>
          <a:xfrm>
            <a:off x="4357177" y="3101341"/>
            <a:ext cx="3984733" cy="3321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32DC2A-C501-45A1-8616-051D069EB840}"/>
              </a:ext>
            </a:extLst>
          </p:cNvPr>
          <p:cNvSpPr txBox="1"/>
          <p:nvPr/>
        </p:nvSpPr>
        <p:spPr>
          <a:xfrm>
            <a:off x="5428346" y="2560923"/>
            <a:ext cx="24836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8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E935B-7EBA-455E-B519-2F689B4B3190}"/>
              </a:ext>
            </a:extLst>
          </p:cNvPr>
          <p:cNvSpPr txBox="1"/>
          <p:nvPr/>
        </p:nvSpPr>
        <p:spPr>
          <a:xfrm>
            <a:off x="669930" y="1836787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분석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기본가정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578A11-EFFE-4698-8DDC-13EFCC525143}"/>
              </a:ext>
            </a:extLst>
          </p:cNvPr>
          <p:cNvGrpSpPr/>
          <p:nvPr/>
        </p:nvGrpSpPr>
        <p:grpSpPr>
          <a:xfrm>
            <a:off x="770757" y="3083568"/>
            <a:ext cx="2931009" cy="3339113"/>
            <a:chOff x="6449774" y="3476547"/>
            <a:chExt cx="3079844" cy="35086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630A32-AAD6-435C-9D4C-C3D430FE488D}"/>
                </a:ext>
              </a:extLst>
            </p:cNvPr>
            <p:cNvGrpSpPr/>
            <p:nvPr/>
          </p:nvGrpSpPr>
          <p:grpSpPr>
            <a:xfrm>
              <a:off x="6449774" y="3476547"/>
              <a:ext cx="3079844" cy="791022"/>
              <a:chOff x="7362361" y="1858015"/>
              <a:chExt cx="2376725" cy="61467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36752A-4BCA-48B6-8DA2-7B4FD8ADC282}"/>
                  </a:ext>
                </a:extLst>
              </p:cNvPr>
              <p:cNvSpPr/>
              <p:nvPr/>
            </p:nvSpPr>
            <p:spPr>
              <a:xfrm>
                <a:off x="7362361" y="1872527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1FEABD-BDE8-4609-9AB3-48ACCED440FC}"/>
                  </a:ext>
                </a:extLst>
              </p:cNvPr>
              <p:cNvSpPr txBox="1"/>
              <p:nvPr/>
            </p:nvSpPr>
            <p:spPr>
              <a:xfrm>
                <a:off x="7674383" y="1858015"/>
                <a:ext cx="1773048" cy="427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선형성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88C8B6-C0CA-425B-BB90-FB98442A31F1}"/>
                </a:ext>
              </a:extLst>
            </p:cNvPr>
            <p:cNvGrpSpPr/>
            <p:nvPr/>
          </p:nvGrpSpPr>
          <p:grpSpPr>
            <a:xfrm>
              <a:off x="6449774" y="5284802"/>
              <a:ext cx="3079844" cy="791023"/>
              <a:chOff x="7362361" y="2600941"/>
              <a:chExt cx="2376725" cy="61467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76BA69-3A8A-4A73-AAD8-026BE4DC7DA7}"/>
                  </a:ext>
                </a:extLst>
              </p:cNvPr>
              <p:cNvSpPr/>
              <p:nvPr/>
            </p:nvSpPr>
            <p:spPr>
              <a:xfrm>
                <a:off x="7362361" y="261545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7F2C64-E910-4FF1-892C-B76F86BFCCE6}"/>
                  </a:ext>
                </a:extLst>
              </p:cNvPr>
              <p:cNvSpPr txBox="1"/>
              <p:nvPr/>
            </p:nvSpPr>
            <p:spPr>
              <a:xfrm>
                <a:off x="7674383" y="2600941"/>
                <a:ext cx="1773049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등분산성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4A4B1A-1B24-4030-B01D-7B898FF4AEE2}"/>
                </a:ext>
              </a:extLst>
            </p:cNvPr>
            <p:cNvGrpSpPr/>
            <p:nvPr/>
          </p:nvGrpSpPr>
          <p:grpSpPr>
            <a:xfrm>
              <a:off x="6449774" y="4378026"/>
              <a:ext cx="3079844" cy="791024"/>
              <a:chOff x="7362361" y="895481"/>
              <a:chExt cx="2376725" cy="61467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8B2BC89-A9F7-4102-8453-560AF5B88400}"/>
                  </a:ext>
                </a:extLst>
              </p:cNvPr>
              <p:cNvSpPr/>
              <p:nvPr/>
            </p:nvSpPr>
            <p:spPr>
              <a:xfrm>
                <a:off x="7362361" y="909995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9AC1BA-E8FA-42FD-8F3B-84B7198B6CCF}"/>
                  </a:ext>
                </a:extLst>
              </p:cNvPr>
              <p:cNvSpPr txBox="1"/>
              <p:nvPr/>
            </p:nvSpPr>
            <p:spPr>
              <a:xfrm>
                <a:off x="7478189" y="895481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독립성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2AD500C-4C45-46D0-8461-EA7F8CE85F31}"/>
                </a:ext>
              </a:extLst>
            </p:cNvPr>
            <p:cNvGrpSpPr/>
            <p:nvPr/>
          </p:nvGrpSpPr>
          <p:grpSpPr>
            <a:xfrm>
              <a:off x="6449774" y="6194195"/>
              <a:ext cx="3079844" cy="791023"/>
              <a:chOff x="7362361" y="1673663"/>
              <a:chExt cx="2376725" cy="61467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3CF1AEE-4599-439A-9F32-FE4D69BB191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C4F0A7-9B3F-4093-9DA4-C8F5BDB84747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정규성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BFF12FE-3600-4829-894B-69FBBE22315A}"/>
              </a:ext>
            </a:extLst>
          </p:cNvPr>
          <p:cNvSpPr txBox="1"/>
          <p:nvPr/>
        </p:nvSpPr>
        <p:spPr>
          <a:xfrm>
            <a:off x="4622248" y="1836787"/>
            <a:ext cx="34015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검증 생략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예측 모델 개발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88E09A-B7DC-479E-86AC-CFEACF510C6C}"/>
              </a:ext>
            </a:extLst>
          </p:cNvPr>
          <p:cNvSpPr txBox="1"/>
          <p:nvPr/>
        </p:nvSpPr>
        <p:spPr>
          <a:xfrm>
            <a:off x="8510189" y="1836787"/>
            <a:ext cx="326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종속변수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독립변수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상관관계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확인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72B2FF-3210-4DD1-AF67-D8A654F4E8FE}"/>
              </a:ext>
            </a:extLst>
          </p:cNvPr>
          <p:cNvSpPr txBox="1"/>
          <p:nvPr/>
        </p:nvSpPr>
        <p:spPr>
          <a:xfrm>
            <a:off x="4922832" y="4011365"/>
            <a:ext cx="3030377" cy="114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R2 &lt; 0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AE3BB9E-9CDC-4D71-B6B0-D26110F4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873" y="3008206"/>
            <a:ext cx="2090272" cy="341447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07881EE2-1E56-434B-947E-4C4FB73F7B16}"/>
              </a:ext>
            </a:extLst>
          </p:cNvPr>
          <p:cNvGrpSpPr/>
          <p:nvPr/>
        </p:nvGrpSpPr>
        <p:grpSpPr>
          <a:xfrm>
            <a:off x="9230872" y="2712545"/>
            <a:ext cx="2090273" cy="4028142"/>
            <a:chOff x="3175909" y="2255883"/>
            <a:chExt cx="2141713" cy="41272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797AB6A-1AED-4C55-AE37-F25E81FE1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340" r="41574"/>
            <a:stretch/>
          </p:blipFill>
          <p:spPr>
            <a:xfrm>
              <a:off x="3192517" y="2255883"/>
              <a:ext cx="2124118" cy="203132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35C1195-5D4C-47C4-A3E2-EDBDE0C9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272" r="43616"/>
            <a:stretch/>
          </p:blipFill>
          <p:spPr>
            <a:xfrm>
              <a:off x="3175909" y="4390557"/>
              <a:ext cx="2141713" cy="1992598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EACF28C-6D05-424E-BECE-4388B26B511B}"/>
              </a:ext>
            </a:extLst>
          </p:cNvPr>
          <p:cNvSpPr/>
          <p:nvPr/>
        </p:nvSpPr>
        <p:spPr>
          <a:xfrm>
            <a:off x="7654698" y="5327658"/>
            <a:ext cx="39677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기본 가정 위배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93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B64FEB-9761-41F9-B7E5-4E7D490BE960}"/>
              </a:ext>
            </a:extLst>
          </p:cNvPr>
          <p:cNvSpPr/>
          <p:nvPr/>
        </p:nvSpPr>
        <p:spPr>
          <a:xfrm>
            <a:off x="6821177" y="2266015"/>
            <a:ext cx="4964422" cy="4226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F7E37B-50E9-4853-B5CC-F9D0382A2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44"/>
          <a:stretch/>
        </p:blipFill>
        <p:spPr>
          <a:xfrm>
            <a:off x="171223" y="3438367"/>
            <a:ext cx="6548891" cy="109172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C11B3-8345-4453-A732-BC191C56F5EC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D6807F0-1F04-4D91-91A5-5C9EFFD3862F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32FC71-B49C-443A-AD46-CB24169F5C70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D1F3FE2-EBE7-48CF-8956-0D5C567B560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E9CE46-B422-4213-99BF-76276B980B63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3E4001-B557-464F-9092-AD987B436324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682AC9E-C993-41C3-B2F0-C91EE71F8C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77A35C-9F4A-4BBF-9CAF-2AFDCFEBC25C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D568C8-3E38-4482-8472-5369CB8BF25C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960CEA-C17A-497E-BDD2-7CE15B61BFFE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 실패 원인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C3EEE0-39FF-4082-96CB-84F33183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72" y="5150255"/>
            <a:ext cx="6216985" cy="8744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828B2F-2336-43A7-ABB8-AEBBA42F277B}"/>
              </a:ext>
            </a:extLst>
          </p:cNvPr>
          <p:cNvSpPr txBox="1"/>
          <p:nvPr/>
        </p:nvSpPr>
        <p:spPr>
          <a:xfrm>
            <a:off x="391889" y="3064551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과수부문의 장기 수급전망과 정책과제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(1993)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1E6E15-0C64-4EAC-BEDD-AAF2F6E4D48A}"/>
              </a:ext>
            </a:extLst>
          </p:cNvPr>
          <p:cNvSpPr txBox="1"/>
          <p:nvPr/>
        </p:nvSpPr>
        <p:spPr>
          <a:xfrm>
            <a:off x="397374" y="4881659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 채소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과일의 수급함수 추정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(2000)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B0FB767A-D3D9-4799-9C8D-4852DD4C38CD}"/>
              </a:ext>
            </a:extLst>
          </p:cNvPr>
          <p:cNvSpPr/>
          <p:nvPr/>
        </p:nvSpPr>
        <p:spPr>
          <a:xfrm>
            <a:off x="406401" y="2064376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기존 연구</a:t>
            </a:r>
            <a:endParaRPr lang="ko-KR" altLang="en-US" sz="2400" b="1" dirty="0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49151F9A-B241-4AC9-9A2F-6D877ED4EA23}"/>
              </a:ext>
            </a:extLst>
          </p:cNvPr>
          <p:cNvSpPr/>
          <p:nvPr/>
        </p:nvSpPr>
        <p:spPr>
          <a:xfrm flipH="1">
            <a:off x="6362700" y="1305603"/>
            <a:ext cx="5422899" cy="777577"/>
          </a:xfrm>
          <a:prstGeom prst="homePlate">
            <a:avLst/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우리는 왜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F8443F-7FC6-433B-97A4-242C83D63D40}"/>
              </a:ext>
            </a:extLst>
          </p:cNvPr>
          <p:cNvSpPr txBox="1"/>
          <p:nvPr/>
        </p:nvSpPr>
        <p:spPr>
          <a:xfrm>
            <a:off x="7076611" y="2549530"/>
            <a:ext cx="348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관측치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3C88A-B0D9-47E4-B1BD-91B920E54626}"/>
              </a:ext>
            </a:extLst>
          </p:cNvPr>
          <p:cNvSpPr txBox="1"/>
          <p:nvPr/>
        </p:nvSpPr>
        <p:spPr>
          <a:xfrm>
            <a:off x="7076611" y="3779339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자체 신뢰성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494F7-0258-439E-89AE-9EC9CA08149B}"/>
              </a:ext>
            </a:extLst>
          </p:cNvPr>
          <p:cNvSpPr txBox="1"/>
          <p:nvPr/>
        </p:nvSpPr>
        <p:spPr>
          <a:xfrm>
            <a:off x="7076611" y="5290043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시대 변화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83CBAD-B1D6-440E-B418-4A8D88C5B64A}"/>
              </a:ext>
            </a:extLst>
          </p:cNvPr>
          <p:cNvSpPr txBox="1"/>
          <p:nvPr/>
        </p:nvSpPr>
        <p:spPr>
          <a:xfrm>
            <a:off x="7468054" y="3061608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년부터 데이터 수집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그러나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많음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담당부처 비정기적 관측 및 자료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679EB7-F770-4407-BF62-3CE68FACB45A}"/>
              </a:ext>
            </a:extLst>
          </p:cNvPr>
          <p:cNvSpPr txBox="1"/>
          <p:nvPr/>
        </p:nvSpPr>
        <p:spPr>
          <a:xfrm>
            <a:off x="7468054" y="4253503"/>
            <a:ext cx="4283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도매시장 전체를 포괄하는 가격정보 부재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품종으로 가격 수집하였으나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대표성 부족 가능성 존재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가락시장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중품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A6625-61D8-41FF-9056-2E3CADE8343F}"/>
              </a:ext>
            </a:extLst>
          </p:cNvPr>
          <p:cNvSpPr txBox="1"/>
          <p:nvPr/>
        </p:nvSpPr>
        <p:spPr>
          <a:xfrm>
            <a:off x="7490496" y="578687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그때는 맞고 지금은 틀리다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소득과 과일 소비 관련성 상실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27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7D5FC8-E32F-41B6-B3D3-188303AB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04" y="577612"/>
            <a:ext cx="6528957" cy="460650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2CEA9-8990-4B25-B6E4-25E38467C55F}"/>
              </a:ext>
            </a:extLst>
          </p:cNvPr>
          <p:cNvSpPr/>
          <p:nvPr/>
        </p:nvSpPr>
        <p:spPr>
          <a:xfrm>
            <a:off x="513486" y="1867255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감귤생산량 </a:t>
            </a:r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예측모델의 한계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9AA96-53BE-484D-8AF9-0D87EFFF50BC}"/>
              </a:ext>
            </a:extLst>
          </p:cNvPr>
          <p:cNvSpPr txBox="1"/>
          <p:nvPr/>
        </p:nvSpPr>
        <p:spPr>
          <a:xfrm>
            <a:off x="513486" y="3647628"/>
            <a:ext cx="998804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연별데이터를 뽑아서 데이터의 양이 적어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>
                <a:solidFill>
                  <a:srgbClr val="FF0000"/>
                </a:solidFill>
              </a:rPr>
              <a:t>과대적합의 오류</a:t>
            </a:r>
            <a:r>
              <a:rPr lang="ko-KR" altLang="en-US" dirty="0"/>
              <a:t>를 해결하지 못했다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데이터로 시계열분석을 해보고자 했으나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시간의 부족으로 성공하지 못하였다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독립변수를 기후조건만으로 생산량을 예측하기에 </a:t>
            </a:r>
            <a:r>
              <a:rPr lang="ko-KR" altLang="en-US" dirty="0">
                <a:solidFill>
                  <a:srgbClr val="FF0000"/>
                </a:solidFill>
              </a:rPr>
              <a:t>너무 많은 중요변수가 누락</a:t>
            </a:r>
            <a:r>
              <a:rPr lang="ko-KR" altLang="en-US" dirty="0"/>
              <a:t>되어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정확한 모델링을 하기 어려움 점이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4673599" cy="1862048"/>
            <a:chOff x="43544" y="-114790"/>
            <a:chExt cx="4673599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4615543" cy="1862048"/>
              <a:chOff x="170551" y="-79634"/>
              <a:chExt cx="4615543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05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42EA1C-89D2-42AC-99D3-E530F6849972}"/>
                  </a:ext>
                </a:extLst>
              </p:cNvPr>
              <p:cNvSpPr txBox="1"/>
              <p:nvPr/>
            </p:nvSpPr>
            <p:spPr>
              <a:xfrm>
                <a:off x="1738090" y="305207"/>
                <a:ext cx="30480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출처</a:t>
                </a:r>
                <a:endPara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7BBED8D-9B8A-4911-BD52-AD5A1753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55" y="5233966"/>
            <a:ext cx="4130331" cy="14134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0D1B2F3-E7BD-41CD-AA31-890CFEE1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910" y="1366997"/>
            <a:ext cx="4801363" cy="249093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ADC4922-0C79-42F9-B034-6C19D28967F5}"/>
              </a:ext>
            </a:extLst>
          </p:cNvPr>
          <p:cNvGrpSpPr/>
          <p:nvPr/>
        </p:nvGrpSpPr>
        <p:grpSpPr>
          <a:xfrm>
            <a:off x="696834" y="1597246"/>
            <a:ext cx="7835901" cy="5649435"/>
            <a:chOff x="701812" y="1559602"/>
            <a:chExt cx="7835901" cy="56494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614222-074F-492C-BF1F-850FFE178637}"/>
                </a:ext>
              </a:extLst>
            </p:cNvPr>
            <p:cNvSpPr txBox="1"/>
            <p:nvPr/>
          </p:nvSpPr>
          <p:spPr>
            <a:xfrm>
              <a:off x="701812" y="1730614"/>
              <a:ext cx="7835901" cy="547842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ko-KR" altLang="en-US" sz="2000" dirty="0"/>
                <a:t>기상청</a:t>
              </a:r>
            </a:p>
            <a:p>
              <a:r>
                <a:rPr lang="en-US" altLang="ko-KR" sz="2000" dirty="0"/>
                <a:t>https://www.weather.go.kr/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통계청</a:t>
              </a:r>
            </a:p>
            <a:p>
              <a:r>
                <a:rPr lang="en-US" altLang="ko-KR" sz="2000" dirty="0"/>
                <a:t>http://www.kostat.go.kr/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농림축산식품</a:t>
              </a:r>
            </a:p>
            <a:p>
              <a:r>
                <a:rPr lang="en-US" altLang="ko-KR" sz="2000" dirty="0"/>
                <a:t>http://www.mafra.go.kr/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농촌진흥청</a:t>
              </a:r>
            </a:p>
            <a:p>
              <a:r>
                <a:rPr lang="en-US" altLang="ko-KR" sz="2000" dirty="0"/>
                <a:t>http://www.rda.go.kr/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국가농식품통계</a:t>
              </a:r>
              <a:endParaRPr lang="ko-KR" altLang="en-US" sz="2000" dirty="0"/>
            </a:p>
            <a:p>
              <a:r>
                <a:rPr lang="en-US" altLang="ko-KR" sz="2000" dirty="0"/>
                <a:t>http://www.kass.mafra.go.kr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국가통계포털</a:t>
              </a:r>
              <a:endParaRPr lang="ko-KR" altLang="en-US" sz="2000" dirty="0"/>
            </a:p>
            <a:p>
              <a:r>
                <a:rPr lang="en-US" altLang="ko-KR" sz="2000" dirty="0"/>
                <a:t>https://www.kosis.kr/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농사로</a:t>
              </a:r>
            </a:p>
            <a:p>
              <a:r>
                <a:rPr lang="en-US" altLang="ko-KR" sz="2000" dirty="0"/>
                <a:t>www.nongsaro.go.kr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/>
                <a:t>제주도감귤출하</a:t>
              </a:r>
            </a:p>
            <a:p>
              <a:r>
                <a:rPr lang="en-US" altLang="ko-KR" sz="2000" dirty="0"/>
                <a:t>http://www.citrus.or.kr/</a:t>
              </a:r>
              <a:endParaRPr lang="ko-KR" altLang="en-US" sz="2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F58CBCC-9189-4550-A3B3-B667FEE0C7A5}"/>
                </a:ext>
              </a:extLst>
            </p:cNvPr>
            <p:cNvGrpSpPr/>
            <p:nvPr/>
          </p:nvGrpSpPr>
          <p:grpSpPr>
            <a:xfrm>
              <a:off x="749442" y="1559602"/>
              <a:ext cx="6226417" cy="4236243"/>
              <a:chOff x="749442" y="1559602"/>
              <a:chExt cx="6226417" cy="423624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B109602-4F42-429F-88D3-5C8A3C610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1159" y="3406411"/>
                <a:ext cx="2854700" cy="84341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456FD04-3242-4316-8F74-18065C8DB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442" y="3436758"/>
                <a:ext cx="1743215" cy="51604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CA4B385-6DF7-49D1-9878-89CC73A2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0446" y="2432206"/>
                <a:ext cx="1645554" cy="59767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3D9D66D-4F61-4F22-9D7C-CBA94F337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442" y="2432206"/>
                <a:ext cx="1162205" cy="615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5A84034-A8B1-4579-B357-7BB718431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206" y="5262152"/>
                <a:ext cx="3093753" cy="53369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564E90-F304-4753-92E6-C2AF13384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540" y="4406519"/>
                <a:ext cx="1370036" cy="44433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8AA48E-94D5-4862-B606-0DDCFC870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8352" y="1559602"/>
                <a:ext cx="1695372" cy="513981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E617521-D232-4E3B-B4A2-C274CAA87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540" y="1670251"/>
                <a:ext cx="1124107" cy="457264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70104C-B011-435F-83F3-4D9517C7C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673" y="3596474"/>
            <a:ext cx="3369149" cy="32343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0833185-CFC3-49D3-A2BA-AB3024337D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386" t="11858" r="-755"/>
          <a:stretch/>
        </p:blipFill>
        <p:spPr>
          <a:xfrm>
            <a:off x="7433578" y="56061"/>
            <a:ext cx="4326642" cy="25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0850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pic>
        <p:nvPicPr>
          <p:cNvPr id="3" name="박수소리">
            <a:hlinkClick r:id="" action="ppaction://media"/>
            <a:extLst>
              <a:ext uri="{FF2B5EF4-FFF2-40B4-BE49-F238E27FC236}">
                <a16:creationId xmlns:a16="http://schemas.microsoft.com/office/drawing/2014/main" id="{7052C729-3792-40AA-8487-55DB78055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7869" y="3419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590260" y="3163384"/>
            <a:ext cx="10754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감귤은      과잉생산 인가 </a:t>
            </a:r>
            <a:r>
              <a:rPr lang="en-US" altLang="ko-KR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?</a:t>
            </a:r>
            <a:endParaRPr lang="ko-KR" altLang="en-US" sz="66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CE93C1-D6A6-471A-93C6-B7856A7B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00" y="91787"/>
            <a:ext cx="4171950" cy="6143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FC234-6512-4B69-B6C8-9A92F984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0" y="1282174"/>
            <a:ext cx="5128346" cy="5219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1EE5B-8A78-49B4-8C79-33300ABB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56"/>
            <a:ext cx="4791075" cy="2152650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632C5615-A26C-44E0-BD0E-38EBAC2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09" y="1141361"/>
            <a:ext cx="3249329" cy="221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1B3603-F737-4DBA-B66B-3B2FC28C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8075">
            <a:off x="5151848" y="1141817"/>
            <a:ext cx="6418784" cy="4810294"/>
          </a:xfrm>
          <a:prstGeom prst="rect">
            <a:avLst/>
          </a:prstGeom>
          <a:effectLst>
            <a:outerShdw blurRad="50800" dist="50800" dir="5400000" sx="112000" sy="112000" algn="ctr" rotWithShape="0">
              <a:srgbClr val="000000">
                <a:alpha val="8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276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96070" y="714815"/>
            <a:ext cx="5071452" cy="17628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35021" y="1173101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2C9B3-C64F-4010-B058-9FC7F6AAF0FB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646044" y="2634411"/>
            <a:chExt cx="3553937" cy="372512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A8F8E93-4D86-49EC-88C1-08CD69FD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89" y="3576483"/>
              <a:ext cx="1173805" cy="136058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E8864B-4ABA-4F58-A6D6-6830B3370F83}"/>
                </a:ext>
              </a:extLst>
            </p:cNvPr>
            <p:cNvGrpSpPr/>
            <p:nvPr/>
          </p:nvGrpSpPr>
          <p:grpSpPr>
            <a:xfrm>
              <a:off x="646044" y="2634411"/>
              <a:ext cx="3553937" cy="3725128"/>
              <a:chOff x="843630" y="3080523"/>
              <a:chExt cx="2376725" cy="30907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1EB4E38-D6B4-4ADA-B1CA-5696AD94025A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DE9FF8-180C-4B3D-952D-F7E8461AE596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80BD5-A565-43D7-85B1-0A9A6E72455A}"/>
                </a:ext>
              </a:extLst>
            </p:cNvPr>
            <p:cNvSpPr txBox="1"/>
            <p:nvPr/>
          </p:nvSpPr>
          <p:spPr>
            <a:xfrm>
              <a:off x="1342179" y="5719618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B469E-1DD5-4744-AADD-CB4C31E134F9}"/>
                </a:ext>
              </a:extLst>
            </p:cNvPr>
            <p:cNvSpPr txBox="1"/>
            <p:nvPr/>
          </p:nvSpPr>
          <p:spPr>
            <a:xfrm>
              <a:off x="665922" y="2745486"/>
              <a:ext cx="3486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안정적 감귤생산량</a:t>
              </a:r>
              <a:r>
                <a: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줄어들고 있는 과실소비</a:t>
              </a:r>
              <a:endPara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0CAF2-4687-4786-919C-0F477C26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14" t="60941" r="13750" b="10214"/>
            <a:stretch/>
          </p:blipFill>
          <p:spPr>
            <a:xfrm>
              <a:off x="872836" y="4802301"/>
              <a:ext cx="2878282" cy="8309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73CF7A-8BD6-4457-9450-0DC36779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9737" y="4134670"/>
              <a:ext cx="1091381" cy="830998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D52E54-9B0C-4407-9E98-79C87400A17D}"/>
              </a:ext>
            </a:extLst>
          </p:cNvPr>
          <p:cNvGrpSpPr/>
          <p:nvPr/>
        </p:nvGrpSpPr>
        <p:grpSpPr>
          <a:xfrm>
            <a:off x="8137312" y="2636623"/>
            <a:ext cx="3553937" cy="3725128"/>
            <a:chOff x="8137312" y="2636623"/>
            <a:chExt cx="3553937" cy="37251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ECAAAF-DA66-415B-BF15-F3EED90C0F63}"/>
                </a:ext>
              </a:extLst>
            </p:cNvPr>
            <p:cNvGrpSpPr/>
            <p:nvPr/>
          </p:nvGrpSpPr>
          <p:grpSpPr>
            <a:xfrm>
              <a:off x="8137312" y="2636623"/>
              <a:ext cx="3553937" cy="3725128"/>
              <a:chOff x="4379851" y="2634411"/>
              <a:chExt cx="3553937" cy="37251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75B81C-E8F0-4BEA-A25A-14695445E3B4}"/>
                  </a:ext>
                </a:extLst>
              </p:cNvPr>
              <p:cNvGrpSpPr/>
              <p:nvPr/>
            </p:nvGrpSpPr>
            <p:grpSpPr>
              <a:xfrm>
                <a:off x="4379851" y="2634411"/>
                <a:ext cx="3553937" cy="3725128"/>
                <a:chOff x="843630" y="3080523"/>
                <a:chExt cx="2376725" cy="309073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4E026E2-91A8-410B-ABF9-EE2C455CF5D1}"/>
                    </a:ext>
                  </a:extLst>
                </p:cNvPr>
                <p:cNvSpPr/>
                <p:nvPr/>
              </p:nvSpPr>
              <p:spPr>
                <a:xfrm>
                  <a:off x="843630" y="5571096"/>
                  <a:ext cx="2376725" cy="600165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12444D8-C3A1-4EE1-9035-4E4CFF03C354}"/>
                    </a:ext>
                  </a:extLst>
                </p:cNvPr>
                <p:cNvSpPr/>
                <p:nvPr/>
              </p:nvSpPr>
              <p:spPr>
                <a:xfrm>
                  <a:off x="843630" y="3080523"/>
                  <a:ext cx="2376725" cy="3090738"/>
                </a:xfrm>
                <a:prstGeom prst="rect">
                  <a:avLst/>
                </a:prstGeom>
                <a:noFill/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B7375-361B-45BB-A3CC-21331DCFCE86}"/>
                  </a:ext>
                </a:extLst>
              </p:cNvPr>
              <p:cNvSpPr txBox="1"/>
              <p:nvPr/>
            </p:nvSpPr>
            <p:spPr>
              <a:xfrm>
                <a:off x="5063213" y="5719618"/>
                <a:ext cx="22654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8CEDE-7C07-4AEC-BF78-EA78CA031ACD}"/>
                  </a:ext>
                </a:extLst>
              </p:cNvPr>
              <p:cNvSpPr txBox="1"/>
              <p:nvPr/>
            </p:nvSpPr>
            <p:spPr>
              <a:xfrm>
                <a:off x="4687960" y="2717437"/>
                <a:ext cx="2927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전국 감귤산업 중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제주감귤 </a:t>
                </a:r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99.8%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BF43F91-A942-42F2-AF25-02C09669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181" y="3598353"/>
                <a:ext cx="2804740" cy="2010063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AEC15A-CAFE-44E9-A547-6F9F1CFA3706}"/>
                </a:ext>
              </a:extLst>
            </p:cNvPr>
            <p:cNvSpPr/>
            <p:nvPr/>
          </p:nvSpPr>
          <p:spPr>
            <a:xfrm>
              <a:off x="10072012" y="4554774"/>
              <a:ext cx="1177294" cy="185434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03B59A-FFB5-4B0A-A25C-DEEA35B92C08}"/>
              </a:ext>
            </a:extLst>
          </p:cNvPr>
          <p:cNvGrpSpPr/>
          <p:nvPr/>
        </p:nvGrpSpPr>
        <p:grpSpPr>
          <a:xfrm>
            <a:off x="4416834" y="2646859"/>
            <a:ext cx="3553937" cy="3725128"/>
            <a:chOff x="4416834" y="2646859"/>
            <a:chExt cx="3553937" cy="372512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A994F0-7CA2-486B-B554-62C86A350F3A}"/>
                </a:ext>
              </a:extLst>
            </p:cNvPr>
            <p:cNvGrpSpPr/>
            <p:nvPr/>
          </p:nvGrpSpPr>
          <p:grpSpPr>
            <a:xfrm>
              <a:off x="4416834" y="2646859"/>
              <a:ext cx="3553937" cy="3725128"/>
              <a:chOff x="843630" y="3080523"/>
              <a:chExt cx="2376725" cy="309073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EFCCB1A-B98C-44B3-A989-CA928B0E7C75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BE7374E-3D95-4893-9F04-F0FB52677337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F0F0C-3120-4BF5-9420-B32ACFC473F7}"/>
                </a:ext>
              </a:extLst>
            </p:cNvPr>
            <p:cNvSpPr txBox="1"/>
            <p:nvPr/>
          </p:nvSpPr>
          <p:spPr>
            <a:xfrm>
              <a:off x="5112969" y="5732066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C51B55-758B-4554-8CDC-2F3532505E63}"/>
                </a:ext>
              </a:extLst>
            </p:cNvPr>
            <p:cNvSpPr txBox="1"/>
            <p:nvPr/>
          </p:nvSpPr>
          <p:spPr>
            <a:xfrm>
              <a:off x="4724942" y="2923553"/>
              <a:ext cx="2927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공급 </a:t>
              </a:r>
              <a:r>
                <a:rPr lang="en-US" altLang="ko-KR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&gt; </a:t>
              </a:r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수요</a:t>
              </a:r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96D16F7-82D9-4A18-A1D7-D8C2132D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795" y="3823841"/>
              <a:ext cx="2024830" cy="154174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53CDB9-CF36-432C-B6CC-49C36A44EB28}"/>
                </a:ext>
              </a:extLst>
            </p:cNvPr>
            <p:cNvSpPr/>
            <p:nvPr/>
          </p:nvSpPr>
          <p:spPr>
            <a:xfrm>
              <a:off x="6737243" y="3985771"/>
              <a:ext cx="104387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생과류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가공류</a:t>
              </a:r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846520" y="3002776"/>
            <a:ext cx="944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공급량과 소비량을 예측하여</a:t>
            </a:r>
            <a:endParaRPr lang="en-US" altLang="ko-KR" sz="4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적절한 출하물량 비율을 찾아내자</a:t>
            </a:r>
            <a:r>
              <a:rPr lang="en-US" altLang="ko-KR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.</a:t>
            </a:r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66935" y="2645601"/>
            <a:ext cx="24481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2015</Words>
  <Application>Microsoft Office PowerPoint</Application>
  <PresentationFormat>와이드스크린</PresentationFormat>
  <Paragraphs>571</Paragraphs>
  <Slides>37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ICT01_22</cp:lastModifiedBy>
  <cp:revision>180</cp:revision>
  <dcterms:created xsi:type="dcterms:W3CDTF">2016-11-29T09:26:18Z</dcterms:created>
  <dcterms:modified xsi:type="dcterms:W3CDTF">2020-01-28T08:47:30Z</dcterms:modified>
  <cp:version>1000.0000.01</cp:version>
</cp:coreProperties>
</file>